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1" r:id="rId3"/>
    <p:sldId id="260" r:id="rId4"/>
    <p:sldId id="259" r:id="rId5"/>
    <p:sldId id="262" r:id="rId6"/>
    <p:sldId id="266" r:id="rId7"/>
    <p:sldId id="268" r:id="rId8"/>
    <p:sldId id="265" r:id="rId9"/>
    <p:sldId id="267" r:id="rId10"/>
    <p:sldId id="264"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54BB16-DDDE-4D57-8B1A-4B3DC72F9E95}" type="datetimeFigureOut">
              <a:rPr lang="en-US" smtClean="0"/>
              <a:t>1/14/2019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119A29-9B5A-42FE-AC3F-4F83C5F192BE}" type="slidenum">
              <a:rPr lang="en-US" smtClean="0"/>
              <a:t>‹#›</a:t>
            </a:fld>
            <a:endParaRPr lang="en-US"/>
          </a:p>
        </p:txBody>
      </p:sp>
    </p:spTree>
    <p:extLst>
      <p:ext uri="{BB962C8B-B14F-4D97-AF65-F5344CB8AC3E}">
        <p14:creationId xmlns:p14="http://schemas.microsoft.com/office/powerpoint/2010/main" val="3434200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en.wikipedia.org/wiki/X-ray" TargetMode="External"/><Relationship Id="rId7" Type="http://schemas.openxmlformats.org/officeDocument/2006/relationships/hyperlink" Target="https://en.wikipedia.org/wiki/Bragg_diffraction"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en.wikipedia.org/wiki/Full_width_at_half_maximum" TargetMode="External"/><Relationship Id="rId5" Type="http://schemas.openxmlformats.org/officeDocument/2006/relationships/hyperlink" Target="https://en.wikipedia.org/wiki/Intensity_(physics)" TargetMode="External"/><Relationship Id="rId4" Type="http://schemas.openxmlformats.org/officeDocument/2006/relationships/hyperlink" Target="https://en.wikipedia.org/wiki/Waveleng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p>
            <a:r>
              <a:rPr lang="en-US" sz="3200" dirty="0" smtClean="0">
                <a:solidFill>
                  <a:srgbClr val="002060"/>
                </a:solidFill>
                <a:latin typeface="Algerian" panose="04020705040A02060702" pitchFamily="82" charset="0"/>
              </a:rPr>
              <a:t>Materials Science and Nanotechnology</a:t>
            </a:r>
            <a:endParaRPr lang="en-US" sz="3200" dirty="0">
              <a:solidFill>
                <a:srgbClr val="002060"/>
              </a:solidFill>
              <a:latin typeface="Algerian" panose="04020705040A02060702" pitchFamily="82" charset="0"/>
            </a:endParaRPr>
          </a:p>
        </p:txBody>
      </p:sp>
      <p:sp>
        <p:nvSpPr>
          <p:cNvPr id="3" name="Subtitle 2"/>
          <p:cNvSpPr>
            <a:spLocks noGrp="1"/>
          </p:cNvSpPr>
          <p:nvPr>
            <p:ph type="subTitle" idx="1"/>
          </p:nvPr>
        </p:nvSpPr>
        <p:spPr>
          <a:xfrm>
            <a:off x="3124200" y="4038600"/>
            <a:ext cx="2667000" cy="762000"/>
          </a:xfrm>
        </p:spPr>
        <p:txBody>
          <a:bodyPr>
            <a:normAutofit/>
          </a:bodyPr>
          <a:lstStyle/>
          <a:p>
            <a:r>
              <a:rPr lang="en-US" sz="24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Lecture </a:t>
            </a:r>
            <a:r>
              <a:rPr lang="en-US" sz="24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Seven</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descr="E:\Al-Karkh University\College of Science\Medical Physics Department\الفيزياء الطبية\شعا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787" y="622308"/>
            <a:ext cx="963613" cy="9675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622307"/>
            <a:ext cx="1066800" cy="967527"/>
          </a:xfrm>
          <a:prstGeom prst="rect">
            <a:avLst/>
          </a:prstGeom>
          <a:noFill/>
          <a:ln>
            <a:noFill/>
          </a:ln>
        </p:spPr>
      </p:pic>
      <p:sp>
        <p:nvSpPr>
          <p:cNvPr id="4" name="TextBox 3"/>
          <p:cNvSpPr txBox="1"/>
          <p:nvPr/>
        </p:nvSpPr>
        <p:spPr>
          <a:xfrm>
            <a:off x="2667000" y="3276600"/>
            <a:ext cx="3733800" cy="461665"/>
          </a:xfrm>
          <a:prstGeom prst="rect">
            <a:avLst/>
          </a:prstGeom>
          <a:noFill/>
        </p:spPr>
        <p:txBody>
          <a:bodyPr wrap="square" rtlCol="0">
            <a:spAutoFit/>
          </a:bodyPr>
          <a:lstStyle/>
          <a:p>
            <a:pPr algn="ctr"/>
            <a:r>
              <a:rPr lang="en-US" sz="2400" b="1" dirty="0" smtClean="0"/>
              <a:t>Asst. Prof. Ali J. Mohammed</a:t>
            </a:r>
            <a:endParaRPr lang="en-US" sz="2400" b="1" dirty="0"/>
          </a:p>
        </p:txBody>
      </p:sp>
      <p:sp>
        <p:nvSpPr>
          <p:cNvPr id="6" name="TextBox 5"/>
          <p:cNvSpPr txBox="1"/>
          <p:nvPr/>
        </p:nvSpPr>
        <p:spPr>
          <a:xfrm>
            <a:off x="457200" y="6412468"/>
            <a:ext cx="8305800" cy="369332"/>
          </a:xfrm>
          <a:prstGeom prst="rect">
            <a:avLst/>
          </a:prstGeom>
          <a:noFill/>
        </p:spPr>
        <p:txBody>
          <a:bodyPr wrap="square" rtlCol="0">
            <a:spAutoFit/>
          </a:bodyPr>
          <a:lstStyle/>
          <a:p>
            <a:pPr algn="ctr"/>
            <a:r>
              <a:rPr lang="en-US" b="1" dirty="0" smtClean="0">
                <a:solidFill>
                  <a:srgbClr val="0070C0"/>
                </a:solidFill>
                <a:latin typeface="Times New Roman" panose="02020603050405020304" pitchFamily="18" charset="0"/>
                <a:cs typeface="Times New Roman" panose="02020603050405020304" pitchFamily="18" charset="0"/>
              </a:rPr>
              <a:t>Medical Physics Dept. , 2</a:t>
            </a:r>
            <a:r>
              <a:rPr lang="en-US" b="1" baseline="30000" dirty="0" smtClean="0">
                <a:solidFill>
                  <a:srgbClr val="0070C0"/>
                </a:solidFill>
                <a:latin typeface="Times New Roman" panose="02020603050405020304" pitchFamily="18" charset="0"/>
                <a:cs typeface="Times New Roman" panose="02020603050405020304" pitchFamily="18" charset="0"/>
              </a:rPr>
              <a:t>nd</a:t>
            </a:r>
            <a:r>
              <a:rPr lang="en-US" b="1" dirty="0" smtClean="0">
                <a:solidFill>
                  <a:srgbClr val="0070C0"/>
                </a:solidFill>
                <a:latin typeface="Times New Roman" panose="02020603050405020304" pitchFamily="18" charset="0"/>
                <a:cs typeface="Times New Roman" panose="02020603050405020304" pitchFamily="18" charset="0"/>
              </a:rPr>
              <a:t> stage, 1</a:t>
            </a:r>
            <a:r>
              <a:rPr lang="en-US" b="1" baseline="30000" dirty="0" smtClean="0">
                <a:solidFill>
                  <a:srgbClr val="0070C0"/>
                </a:solidFill>
                <a:latin typeface="Times New Roman" panose="02020603050405020304" pitchFamily="18" charset="0"/>
                <a:cs typeface="Times New Roman" panose="02020603050405020304" pitchFamily="18" charset="0"/>
              </a:rPr>
              <a:t>st</a:t>
            </a:r>
            <a:r>
              <a:rPr lang="en-US" b="1" dirty="0" smtClean="0">
                <a:solidFill>
                  <a:srgbClr val="0070C0"/>
                </a:solidFill>
                <a:latin typeface="Times New Roman" panose="02020603050405020304" pitchFamily="18" charset="0"/>
                <a:cs typeface="Times New Roman" panose="02020603050405020304" pitchFamily="18" charset="0"/>
              </a:rPr>
              <a:t> semester, 2018-2019</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8" name="Subtitle 2"/>
          <p:cNvSpPr txBox="1">
            <a:spLocks/>
          </p:cNvSpPr>
          <p:nvPr/>
        </p:nvSpPr>
        <p:spPr>
          <a:xfrm>
            <a:off x="2209800" y="4495800"/>
            <a:ext cx="4648200"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Nanomaterials</a:t>
            </a:r>
            <a:endPar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5323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6553200" cy="762000"/>
          </a:xfrm>
        </p:spPr>
        <p:txBody>
          <a:bodyPr>
            <a:normAutofit/>
          </a:bodyPr>
          <a:lstStyle/>
          <a:p>
            <a:r>
              <a:rPr lang="en-US" sz="2800" b="1" dirty="0" smtClean="0">
                <a:latin typeface="Times New Roman" panose="02020603050405020304" pitchFamily="18" charset="0"/>
                <a:cs typeface="Times New Roman" panose="02020603050405020304" pitchFamily="18" charset="0"/>
              </a:rPr>
              <a:t>Unit cell</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6412468"/>
            <a:ext cx="8305800" cy="369332"/>
          </a:xfrm>
          <a:prstGeom prst="rect">
            <a:avLst/>
          </a:prstGeom>
          <a:noFill/>
        </p:spPr>
        <p:txBody>
          <a:bodyPr wrap="square" rtlCol="0">
            <a:spAutoFit/>
          </a:bodyPr>
          <a:lstStyle/>
          <a:p>
            <a:pPr algn="ctr"/>
            <a:r>
              <a:rPr lang="en-US" b="1" dirty="0" smtClean="0">
                <a:solidFill>
                  <a:srgbClr val="0070C0"/>
                </a:solidFill>
                <a:latin typeface="Times New Roman" panose="02020603050405020304" pitchFamily="18" charset="0"/>
                <a:cs typeface="Times New Roman" panose="02020603050405020304" pitchFamily="18" charset="0"/>
              </a:rPr>
              <a:t>Medical Physics Dept. , 2</a:t>
            </a:r>
            <a:r>
              <a:rPr lang="en-US" b="1" baseline="30000" dirty="0" smtClean="0">
                <a:solidFill>
                  <a:srgbClr val="0070C0"/>
                </a:solidFill>
                <a:latin typeface="Times New Roman" panose="02020603050405020304" pitchFamily="18" charset="0"/>
                <a:cs typeface="Times New Roman" panose="02020603050405020304" pitchFamily="18" charset="0"/>
              </a:rPr>
              <a:t>nd</a:t>
            </a:r>
            <a:r>
              <a:rPr lang="en-US" b="1" dirty="0" smtClean="0">
                <a:solidFill>
                  <a:srgbClr val="0070C0"/>
                </a:solidFill>
                <a:latin typeface="Times New Roman" panose="02020603050405020304" pitchFamily="18" charset="0"/>
                <a:cs typeface="Times New Roman" panose="02020603050405020304" pitchFamily="18" charset="0"/>
              </a:rPr>
              <a:t> stage, 1</a:t>
            </a:r>
            <a:r>
              <a:rPr lang="en-US" b="1" baseline="30000" dirty="0" smtClean="0">
                <a:solidFill>
                  <a:srgbClr val="0070C0"/>
                </a:solidFill>
                <a:latin typeface="Times New Roman" panose="02020603050405020304" pitchFamily="18" charset="0"/>
                <a:cs typeface="Times New Roman" panose="02020603050405020304" pitchFamily="18" charset="0"/>
              </a:rPr>
              <a:t>st</a:t>
            </a:r>
            <a:r>
              <a:rPr lang="en-US" b="1" dirty="0" smtClean="0">
                <a:solidFill>
                  <a:srgbClr val="0070C0"/>
                </a:solidFill>
                <a:latin typeface="Times New Roman" panose="02020603050405020304" pitchFamily="18" charset="0"/>
                <a:cs typeface="Times New Roman" panose="02020603050405020304" pitchFamily="18" charset="0"/>
              </a:rPr>
              <a:t> semester, 2018-2019</a:t>
            </a:r>
            <a:endParaRPr lang="en-US" b="1" dirty="0">
              <a:solidFill>
                <a:srgbClr val="0070C0"/>
              </a:solidFill>
              <a:latin typeface="Times New Roman" panose="02020603050405020304" pitchFamily="18" charset="0"/>
              <a:cs typeface="Times New Roman" panose="02020603050405020304" pitchFamily="18" charset="0"/>
            </a:endParaRPr>
          </a:p>
        </p:txBody>
      </p:sp>
      <p:pic>
        <p:nvPicPr>
          <p:cNvPr id="6" name="Picture 2" descr="E:\Al-Karkh University\College of Science\Medical Physics Department\الفيزياء الطبية\شعا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7603" y="65520"/>
            <a:ext cx="631826" cy="63439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762000" y="838200"/>
            <a:ext cx="75438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7170" name="Picture 2"/>
          <p:cNvPicPr>
            <a:picLocks noGrp="1" noChangeAspect="1" noChangeArrowheads="1"/>
          </p:cNvPicPr>
          <p:nvPr>
            <p:ph idx="1"/>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4572000" y="976030"/>
            <a:ext cx="4283424" cy="469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83" y="1095375"/>
            <a:ext cx="4055417"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195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412468"/>
            <a:ext cx="8305800" cy="369332"/>
          </a:xfrm>
          <a:prstGeom prst="rect">
            <a:avLst/>
          </a:prstGeom>
          <a:noFill/>
        </p:spPr>
        <p:txBody>
          <a:bodyPr wrap="square" rtlCol="0">
            <a:spAutoFit/>
          </a:bodyPr>
          <a:lstStyle/>
          <a:p>
            <a:pPr algn="ctr"/>
            <a:r>
              <a:rPr lang="en-US" b="1" dirty="0" smtClean="0">
                <a:solidFill>
                  <a:srgbClr val="0070C0"/>
                </a:solidFill>
                <a:latin typeface="Times New Roman" panose="02020603050405020304" pitchFamily="18" charset="0"/>
                <a:cs typeface="Times New Roman" panose="02020603050405020304" pitchFamily="18" charset="0"/>
              </a:rPr>
              <a:t>Medical Physics Dept. , 2</a:t>
            </a:r>
            <a:r>
              <a:rPr lang="en-US" b="1" baseline="30000" dirty="0" smtClean="0">
                <a:solidFill>
                  <a:srgbClr val="0070C0"/>
                </a:solidFill>
                <a:latin typeface="Times New Roman" panose="02020603050405020304" pitchFamily="18" charset="0"/>
                <a:cs typeface="Times New Roman" panose="02020603050405020304" pitchFamily="18" charset="0"/>
              </a:rPr>
              <a:t>nd</a:t>
            </a:r>
            <a:r>
              <a:rPr lang="en-US" b="1" dirty="0" smtClean="0">
                <a:solidFill>
                  <a:srgbClr val="0070C0"/>
                </a:solidFill>
                <a:latin typeface="Times New Roman" panose="02020603050405020304" pitchFamily="18" charset="0"/>
                <a:cs typeface="Times New Roman" panose="02020603050405020304" pitchFamily="18" charset="0"/>
              </a:rPr>
              <a:t> stage, 1</a:t>
            </a:r>
            <a:r>
              <a:rPr lang="en-US" b="1" baseline="30000" dirty="0" smtClean="0">
                <a:solidFill>
                  <a:srgbClr val="0070C0"/>
                </a:solidFill>
                <a:latin typeface="Times New Roman" panose="02020603050405020304" pitchFamily="18" charset="0"/>
                <a:cs typeface="Times New Roman" panose="02020603050405020304" pitchFamily="18" charset="0"/>
              </a:rPr>
              <a:t>st</a:t>
            </a:r>
            <a:r>
              <a:rPr lang="en-US" b="1" dirty="0" smtClean="0">
                <a:solidFill>
                  <a:srgbClr val="0070C0"/>
                </a:solidFill>
                <a:latin typeface="Times New Roman" panose="02020603050405020304" pitchFamily="18" charset="0"/>
                <a:cs typeface="Times New Roman" panose="02020603050405020304" pitchFamily="18" charset="0"/>
              </a:rPr>
              <a:t> semester, 2018-2019</a:t>
            </a:r>
            <a:endParaRPr lang="en-US" b="1" dirty="0">
              <a:solidFill>
                <a:srgbClr val="0070C0"/>
              </a:solidFill>
              <a:latin typeface="Times New Roman" panose="02020603050405020304" pitchFamily="18" charset="0"/>
              <a:cs typeface="Times New Roman" panose="02020603050405020304" pitchFamily="18" charset="0"/>
            </a:endParaRPr>
          </a:p>
        </p:txBody>
      </p:sp>
      <p:pic>
        <p:nvPicPr>
          <p:cNvPr id="6" name="Picture 2" descr="E:\Al-Karkh University\College of Science\Medical Physics Department\الفيزياء الطبية\شعا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7603" y="65520"/>
            <a:ext cx="631826" cy="6343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76200"/>
            <a:ext cx="4695286" cy="448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lum bright="-20000" contrast="20000"/>
            <a:extLst>
              <a:ext uri="{28A0092B-C50C-407E-A947-70E740481C1C}">
                <a14:useLocalDpi xmlns:a14="http://schemas.microsoft.com/office/drawing/2010/main" val="0"/>
              </a:ext>
            </a:extLst>
          </a:blip>
          <a:srcRect/>
          <a:stretch>
            <a:fillRect/>
          </a:stretch>
        </p:blipFill>
        <p:spPr bwMode="auto">
          <a:xfrm>
            <a:off x="579733" y="4419600"/>
            <a:ext cx="7279835" cy="203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1901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6553200" cy="565278"/>
          </a:xfrm>
        </p:spPr>
        <p:txBody>
          <a:bodyPr>
            <a:normAutofit fontScale="90000"/>
          </a:bodyPr>
          <a:lstStyle/>
          <a:p>
            <a:r>
              <a:rPr lang="en-US" sz="2800" dirty="0" smtClean="0"/>
              <a:t/>
            </a:r>
            <a:br>
              <a:rPr lang="en-US" sz="2800" dirty="0" smtClean="0"/>
            </a:br>
            <a:r>
              <a:rPr lang="en-US" sz="2800" b="1" dirty="0" smtClean="0">
                <a:latin typeface="Times New Roman" panose="02020603050405020304" pitchFamily="18" charset="0"/>
                <a:cs typeface="Times New Roman" panose="02020603050405020304" pitchFamily="18" charset="0"/>
              </a:rPr>
              <a:t>Nanomaterials</a:t>
            </a:r>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95400"/>
            <a:ext cx="8229600" cy="4830763"/>
          </a:xfrm>
        </p:spPr>
        <p:txBody>
          <a:bodyPr>
            <a:normAutofit/>
          </a:bodyPr>
          <a:lstStyle/>
          <a:p>
            <a:pPr marL="0" indent="0">
              <a:buNone/>
            </a:pPr>
            <a:r>
              <a:rPr lang="en-US" sz="2000" dirty="0" smtClean="0"/>
              <a:t>*  </a:t>
            </a:r>
            <a:r>
              <a:rPr lang="en-US" sz="2000" dirty="0">
                <a:latin typeface="Times New Roman" panose="02020603050405020304" pitchFamily="18" charset="0"/>
                <a:cs typeface="Times New Roman" panose="02020603050405020304" pitchFamily="18" charset="0"/>
              </a:rPr>
              <a:t>Metals and Alloys</a:t>
            </a:r>
          </a:p>
          <a:p>
            <a:r>
              <a:rPr lang="en-US" sz="2000" dirty="0">
                <a:latin typeface="Times New Roman" panose="02020603050405020304" pitchFamily="18" charset="0"/>
                <a:cs typeface="Times New Roman" panose="02020603050405020304" pitchFamily="18" charset="0"/>
              </a:rPr>
              <a:t>– Fe, Al, Au</a:t>
            </a:r>
          </a:p>
          <a:p>
            <a:pPr marL="0" indent="0">
              <a:buNone/>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Semiconductors</a:t>
            </a:r>
          </a:p>
          <a:p>
            <a:r>
              <a:rPr lang="sv-SE" sz="2000" dirty="0">
                <a:latin typeface="Times New Roman" panose="02020603050405020304" pitchFamily="18" charset="0"/>
                <a:cs typeface="Times New Roman" panose="02020603050405020304" pitchFamily="18" charset="0"/>
              </a:rPr>
              <a:t>– Band gap, CdS, TiO</a:t>
            </a:r>
            <a:r>
              <a:rPr lang="sv-SE" sz="2000" baseline="-25000" dirty="0">
                <a:latin typeface="Times New Roman" panose="02020603050405020304" pitchFamily="18" charset="0"/>
                <a:cs typeface="Times New Roman" panose="02020603050405020304" pitchFamily="18" charset="0"/>
              </a:rPr>
              <a:t>2</a:t>
            </a:r>
            <a:r>
              <a:rPr lang="sv-SE" sz="2000" dirty="0">
                <a:latin typeface="Times New Roman" panose="02020603050405020304" pitchFamily="18" charset="0"/>
                <a:cs typeface="Times New Roman" panose="02020603050405020304" pitchFamily="18" charset="0"/>
              </a:rPr>
              <a:t>, ZnO</a:t>
            </a:r>
          </a:p>
          <a:p>
            <a:pPr marL="0" indent="0">
              <a:buNone/>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Ceramic</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Al</a:t>
            </a:r>
            <a:r>
              <a:rPr lang="en-US" sz="2000" baseline="-250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 </a:t>
            </a:r>
            <a:r>
              <a:rPr lang="pt-BR" sz="2000" dirty="0" smtClean="0">
                <a:latin typeface="Times New Roman" panose="02020603050405020304" pitchFamily="18" charset="0"/>
                <a:cs typeface="Times New Roman" panose="02020603050405020304" pitchFamily="18" charset="0"/>
              </a:rPr>
              <a:t>O</a:t>
            </a:r>
            <a:r>
              <a:rPr lang="pt-BR" sz="2000" baseline="-25000" dirty="0" smtClean="0">
                <a:latin typeface="Times New Roman" panose="02020603050405020304" pitchFamily="18" charset="0"/>
                <a:cs typeface="Times New Roman" panose="02020603050405020304" pitchFamily="18" charset="0"/>
              </a:rPr>
              <a:t>3</a:t>
            </a:r>
            <a:r>
              <a:rPr lang="pt-BR" sz="2000" dirty="0">
                <a:latin typeface="Times New Roman" panose="02020603050405020304" pitchFamily="18" charset="0"/>
                <a:cs typeface="Times New Roman" panose="02020603050405020304" pitchFamily="18" charset="0"/>
              </a:rPr>
              <a:t>, Si</a:t>
            </a:r>
            <a:r>
              <a:rPr lang="pt-BR" sz="2000" baseline="-25000" dirty="0">
                <a:latin typeface="Times New Roman" panose="02020603050405020304" pitchFamily="18" charset="0"/>
                <a:cs typeface="Times New Roman" panose="02020603050405020304" pitchFamily="18" charset="0"/>
              </a:rPr>
              <a:t>3</a:t>
            </a:r>
            <a:r>
              <a:rPr lang="pt-BR" sz="2000" dirty="0">
                <a:latin typeface="Times New Roman" panose="02020603050405020304" pitchFamily="18" charset="0"/>
                <a:cs typeface="Times New Roman" panose="02020603050405020304" pitchFamily="18" charset="0"/>
              </a:rPr>
              <a:t>N</a:t>
            </a:r>
            <a:r>
              <a:rPr lang="pt-BR" sz="2000" baseline="-25000" dirty="0">
                <a:latin typeface="Times New Roman" panose="02020603050405020304" pitchFamily="18" charset="0"/>
                <a:cs typeface="Times New Roman" panose="02020603050405020304" pitchFamily="18" charset="0"/>
              </a:rPr>
              <a:t>4</a:t>
            </a:r>
            <a:r>
              <a:rPr lang="pt-BR" sz="2000" dirty="0">
                <a:latin typeface="Times New Roman" panose="02020603050405020304" pitchFamily="18" charset="0"/>
                <a:cs typeface="Times New Roman" panose="02020603050405020304" pitchFamily="18" charset="0"/>
              </a:rPr>
              <a:t>, MgO, , SiO</a:t>
            </a:r>
            <a:r>
              <a:rPr lang="pt-BR" sz="2000" baseline="-25000" dirty="0">
                <a:latin typeface="Times New Roman" panose="02020603050405020304" pitchFamily="18" charset="0"/>
                <a:cs typeface="Times New Roman" panose="02020603050405020304" pitchFamily="18" charset="0"/>
              </a:rPr>
              <a:t>2</a:t>
            </a:r>
            <a:r>
              <a:rPr lang="pt-BR" sz="2000" dirty="0">
                <a:latin typeface="Times New Roman" panose="02020603050405020304" pitchFamily="18" charset="0"/>
                <a:cs typeface="Times New Roman" panose="02020603050405020304" pitchFamily="18" charset="0"/>
              </a:rPr>
              <a:t>, ZrO</a:t>
            </a:r>
            <a:r>
              <a:rPr lang="pt-BR" sz="2000" baseline="-25000" dirty="0">
                <a:latin typeface="Times New Roman" panose="02020603050405020304" pitchFamily="18" charset="0"/>
                <a:cs typeface="Times New Roman" panose="02020603050405020304" pitchFamily="18" charset="0"/>
              </a:rPr>
              <a:t>2</a:t>
            </a:r>
          </a:p>
          <a:p>
            <a:pPr marL="0" indent="0">
              <a:buNone/>
            </a:pPr>
            <a:r>
              <a:rPr lang="en-US" sz="2000" dirty="0" smtClean="0">
                <a:latin typeface="Times New Roman" panose="02020603050405020304" pitchFamily="18" charset="0"/>
                <a:cs typeface="Times New Roman" panose="02020603050405020304" pitchFamily="18" charset="0"/>
              </a:rPr>
              <a:t>*  Carbon </a:t>
            </a:r>
            <a:r>
              <a:rPr lang="en-US" sz="2000" dirty="0">
                <a:latin typeface="Times New Roman" panose="02020603050405020304" pitchFamily="18" charset="0"/>
                <a:cs typeface="Times New Roman" panose="02020603050405020304" pitchFamily="18" charset="0"/>
              </a:rPr>
              <a:t>based</a:t>
            </a:r>
          </a:p>
          <a:p>
            <a:r>
              <a:rPr lang="en-US" sz="2000" dirty="0">
                <a:latin typeface="Times New Roman" panose="02020603050405020304" pitchFamily="18" charset="0"/>
                <a:cs typeface="Times New Roman" panose="02020603050405020304" pitchFamily="18" charset="0"/>
              </a:rPr>
              <a:t>– Diamond, graphite, nanotube, C</a:t>
            </a:r>
            <a:r>
              <a:rPr lang="en-US" sz="2000" baseline="-25000" dirty="0">
                <a:latin typeface="Times New Roman" panose="02020603050405020304" pitchFamily="18" charset="0"/>
                <a:cs typeface="Times New Roman" panose="02020603050405020304" pitchFamily="18" charset="0"/>
              </a:rPr>
              <a:t>60</a:t>
            </a:r>
          </a:p>
          <a:p>
            <a:pPr marL="0" indent="0">
              <a:buNone/>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Polymers</a:t>
            </a:r>
          </a:p>
          <a:p>
            <a:r>
              <a:rPr lang="en-US" sz="2000" dirty="0">
                <a:latin typeface="Times New Roman" panose="02020603050405020304" pitchFamily="18" charset="0"/>
                <a:cs typeface="Times New Roman" panose="02020603050405020304" pitchFamily="18" charset="0"/>
              </a:rPr>
              <a:t>– Soft mater, block co-polymer</a:t>
            </a:r>
          </a:p>
          <a:p>
            <a:pPr marL="0" indent="0">
              <a:buNone/>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Biological</a:t>
            </a:r>
          </a:p>
          <a:p>
            <a:r>
              <a:rPr lang="en-US" sz="2000" dirty="0">
                <a:latin typeface="Times New Roman" panose="02020603050405020304" pitchFamily="18" charset="0"/>
                <a:cs typeface="Times New Roman" panose="02020603050405020304" pitchFamily="18" charset="0"/>
              </a:rPr>
              <a:t>– Photonic, hydrophobic, adhesive,</a:t>
            </a:r>
          </a:p>
          <a:p>
            <a:pPr marL="0" indent="0">
              <a:buNone/>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Composites</a:t>
            </a:r>
          </a:p>
        </p:txBody>
      </p:sp>
      <p:sp>
        <p:nvSpPr>
          <p:cNvPr id="4" name="TextBox 3"/>
          <p:cNvSpPr txBox="1"/>
          <p:nvPr/>
        </p:nvSpPr>
        <p:spPr>
          <a:xfrm>
            <a:off x="457200" y="6412468"/>
            <a:ext cx="8305800" cy="369332"/>
          </a:xfrm>
          <a:prstGeom prst="rect">
            <a:avLst/>
          </a:prstGeom>
          <a:noFill/>
        </p:spPr>
        <p:txBody>
          <a:bodyPr wrap="square" rtlCol="0">
            <a:spAutoFit/>
          </a:bodyPr>
          <a:lstStyle/>
          <a:p>
            <a:pPr algn="ctr"/>
            <a:r>
              <a:rPr lang="en-US" b="1" dirty="0" smtClean="0">
                <a:solidFill>
                  <a:srgbClr val="0070C0"/>
                </a:solidFill>
                <a:latin typeface="Times New Roman" panose="02020603050405020304" pitchFamily="18" charset="0"/>
                <a:cs typeface="Times New Roman" panose="02020603050405020304" pitchFamily="18" charset="0"/>
              </a:rPr>
              <a:t>Medical Physics Dept. , 2</a:t>
            </a:r>
            <a:r>
              <a:rPr lang="en-US" b="1" baseline="30000" dirty="0" smtClean="0">
                <a:solidFill>
                  <a:srgbClr val="0070C0"/>
                </a:solidFill>
                <a:latin typeface="Times New Roman" panose="02020603050405020304" pitchFamily="18" charset="0"/>
                <a:cs typeface="Times New Roman" panose="02020603050405020304" pitchFamily="18" charset="0"/>
              </a:rPr>
              <a:t>nd</a:t>
            </a:r>
            <a:r>
              <a:rPr lang="en-US" b="1" dirty="0" smtClean="0">
                <a:solidFill>
                  <a:srgbClr val="0070C0"/>
                </a:solidFill>
                <a:latin typeface="Times New Roman" panose="02020603050405020304" pitchFamily="18" charset="0"/>
                <a:cs typeface="Times New Roman" panose="02020603050405020304" pitchFamily="18" charset="0"/>
              </a:rPr>
              <a:t> stage, 1</a:t>
            </a:r>
            <a:r>
              <a:rPr lang="en-US" b="1" baseline="30000" dirty="0" smtClean="0">
                <a:solidFill>
                  <a:srgbClr val="0070C0"/>
                </a:solidFill>
                <a:latin typeface="Times New Roman" panose="02020603050405020304" pitchFamily="18" charset="0"/>
                <a:cs typeface="Times New Roman" panose="02020603050405020304" pitchFamily="18" charset="0"/>
              </a:rPr>
              <a:t>st</a:t>
            </a:r>
            <a:r>
              <a:rPr lang="en-US" b="1" dirty="0" smtClean="0">
                <a:solidFill>
                  <a:srgbClr val="0070C0"/>
                </a:solidFill>
                <a:latin typeface="Times New Roman" panose="02020603050405020304" pitchFamily="18" charset="0"/>
                <a:cs typeface="Times New Roman" panose="02020603050405020304" pitchFamily="18" charset="0"/>
              </a:rPr>
              <a:t> semester, 2018-2019</a:t>
            </a:r>
            <a:endParaRPr lang="en-US" b="1" dirty="0">
              <a:solidFill>
                <a:srgbClr val="0070C0"/>
              </a:solidFill>
              <a:latin typeface="Times New Roman" panose="02020603050405020304" pitchFamily="18" charset="0"/>
              <a:cs typeface="Times New Roman" panose="02020603050405020304" pitchFamily="18" charset="0"/>
            </a:endParaRPr>
          </a:p>
        </p:txBody>
      </p:sp>
      <p:pic>
        <p:nvPicPr>
          <p:cNvPr id="6" name="Picture 2" descr="E:\Al-Karkh University\College of Science\Medical Physics Department\الفيزياء الطبية\شعا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7603" y="65520"/>
            <a:ext cx="631826" cy="63439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762000" y="838200"/>
            <a:ext cx="75438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723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6553200" cy="565278"/>
          </a:xfrm>
        </p:spPr>
        <p:txBody>
          <a:bodyPr>
            <a:normAutofit/>
          </a:bodyPr>
          <a:lstStyle/>
          <a:p>
            <a:endParaRPr lang="en-US" sz="2800" b="1" dirty="0">
              <a:solidFill>
                <a:srgbClr val="C00000"/>
              </a:solidFill>
            </a:endParaRPr>
          </a:p>
        </p:txBody>
      </p:sp>
      <p:sp>
        <p:nvSpPr>
          <p:cNvPr id="4" name="TextBox 3"/>
          <p:cNvSpPr txBox="1"/>
          <p:nvPr/>
        </p:nvSpPr>
        <p:spPr>
          <a:xfrm>
            <a:off x="457200" y="6412468"/>
            <a:ext cx="8305800" cy="369332"/>
          </a:xfrm>
          <a:prstGeom prst="rect">
            <a:avLst/>
          </a:prstGeom>
          <a:noFill/>
        </p:spPr>
        <p:txBody>
          <a:bodyPr wrap="square" rtlCol="0">
            <a:spAutoFit/>
          </a:bodyPr>
          <a:lstStyle/>
          <a:p>
            <a:pPr algn="ctr"/>
            <a:r>
              <a:rPr lang="en-US" b="1" dirty="0" smtClean="0">
                <a:solidFill>
                  <a:srgbClr val="0070C0"/>
                </a:solidFill>
                <a:latin typeface="Times New Roman" panose="02020603050405020304" pitchFamily="18" charset="0"/>
                <a:cs typeface="Times New Roman" panose="02020603050405020304" pitchFamily="18" charset="0"/>
              </a:rPr>
              <a:t>Medical Physics Dept. , 2</a:t>
            </a:r>
            <a:r>
              <a:rPr lang="en-US" b="1" baseline="30000" dirty="0" smtClean="0">
                <a:solidFill>
                  <a:srgbClr val="0070C0"/>
                </a:solidFill>
                <a:latin typeface="Times New Roman" panose="02020603050405020304" pitchFamily="18" charset="0"/>
                <a:cs typeface="Times New Roman" panose="02020603050405020304" pitchFamily="18" charset="0"/>
              </a:rPr>
              <a:t>nd</a:t>
            </a:r>
            <a:r>
              <a:rPr lang="en-US" b="1" dirty="0" smtClean="0">
                <a:solidFill>
                  <a:srgbClr val="0070C0"/>
                </a:solidFill>
                <a:latin typeface="Times New Roman" panose="02020603050405020304" pitchFamily="18" charset="0"/>
                <a:cs typeface="Times New Roman" panose="02020603050405020304" pitchFamily="18" charset="0"/>
              </a:rPr>
              <a:t> stage, 1</a:t>
            </a:r>
            <a:r>
              <a:rPr lang="en-US" b="1" baseline="30000" dirty="0" smtClean="0">
                <a:solidFill>
                  <a:srgbClr val="0070C0"/>
                </a:solidFill>
                <a:latin typeface="Times New Roman" panose="02020603050405020304" pitchFamily="18" charset="0"/>
                <a:cs typeface="Times New Roman" panose="02020603050405020304" pitchFamily="18" charset="0"/>
              </a:rPr>
              <a:t>st</a:t>
            </a:r>
            <a:r>
              <a:rPr lang="en-US" b="1" dirty="0" smtClean="0">
                <a:solidFill>
                  <a:srgbClr val="0070C0"/>
                </a:solidFill>
                <a:latin typeface="Times New Roman" panose="02020603050405020304" pitchFamily="18" charset="0"/>
                <a:cs typeface="Times New Roman" panose="02020603050405020304" pitchFamily="18" charset="0"/>
              </a:rPr>
              <a:t> semester, 2018-2019</a:t>
            </a:r>
            <a:endParaRPr lang="en-US" b="1" dirty="0">
              <a:solidFill>
                <a:srgbClr val="0070C0"/>
              </a:solidFill>
              <a:latin typeface="Times New Roman" panose="02020603050405020304" pitchFamily="18" charset="0"/>
              <a:cs typeface="Times New Roman" panose="02020603050405020304" pitchFamily="18" charset="0"/>
            </a:endParaRPr>
          </a:p>
        </p:txBody>
      </p:sp>
      <p:pic>
        <p:nvPicPr>
          <p:cNvPr id="6" name="Picture 2" descr="E:\Al-Karkh University\College of Science\Medical Physics Department\الفيزياء الطبية\شعا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7603" y="65520"/>
            <a:ext cx="631826" cy="63439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762000" y="838200"/>
            <a:ext cx="75438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072" y="2438400"/>
            <a:ext cx="3436587"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362200"/>
            <a:ext cx="3962400" cy="3126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1295400"/>
            <a:ext cx="4267200" cy="369332"/>
          </a:xfrm>
          <a:prstGeom prst="rect">
            <a:avLst/>
          </a:prstGeom>
          <a:noFill/>
        </p:spPr>
        <p:txBody>
          <a:bodyPr wrap="square" rtlCol="0">
            <a:spAutoFit/>
          </a:bodyPr>
          <a:lstStyle/>
          <a:p>
            <a:r>
              <a:rPr lang="en-US" dirty="0" smtClean="0"/>
              <a:t>Band gap</a:t>
            </a:r>
            <a:endParaRPr lang="en-US" dirty="0"/>
          </a:p>
        </p:txBody>
      </p:sp>
    </p:spTree>
    <p:extLst>
      <p:ext uri="{BB962C8B-B14F-4D97-AF65-F5344CB8AC3E}">
        <p14:creationId xmlns:p14="http://schemas.microsoft.com/office/powerpoint/2010/main" val="2865723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6553200" cy="565278"/>
          </a:xfrm>
        </p:spPr>
        <p:txBody>
          <a:bodyPr>
            <a:norm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Nanoparticles and color</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6412468"/>
            <a:ext cx="8305800" cy="369332"/>
          </a:xfrm>
          <a:prstGeom prst="rect">
            <a:avLst/>
          </a:prstGeom>
          <a:noFill/>
        </p:spPr>
        <p:txBody>
          <a:bodyPr wrap="square" rtlCol="0">
            <a:spAutoFit/>
          </a:bodyPr>
          <a:lstStyle/>
          <a:p>
            <a:pPr algn="ctr"/>
            <a:r>
              <a:rPr lang="en-US" b="1" dirty="0" smtClean="0">
                <a:solidFill>
                  <a:srgbClr val="0070C0"/>
                </a:solidFill>
                <a:latin typeface="Times New Roman" panose="02020603050405020304" pitchFamily="18" charset="0"/>
                <a:cs typeface="Times New Roman" panose="02020603050405020304" pitchFamily="18" charset="0"/>
              </a:rPr>
              <a:t>Medical Physics Dept. , 2</a:t>
            </a:r>
            <a:r>
              <a:rPr lang="en-US" b="1" baseline="30000" dirty="0" smtClean="0">
                <a:solidFill>
                  <a:srgbClr val="0070C0"/>
                </a:solidFill>
                <a:latin typeface="Times New Roman" panose="02020603050405020304" pitchFamily="18" charset="0"/>
                <a:cs typeface="Times New Roman" panose="02020603050405020304" pitchFamily="18" charset="0"/>
              </a:rPr>
              <a:t>nd</a:t>
            </a:r>
            <a:r>
              <a:rPr lang="en-US" b="1" dirty="0" smtClean="0">
                <a:solidFill>
                  <a:srgbClr val="0070C0"/>
                </a:solidFill>
                <a:latin typeface="Times New Roman" panose="02020603050405020304" pitchFamily="18" charset="0"/>
                <a:cs typeface="Times New Roman" panose="02020603050405020304" pitchFamily="18" charset="0"/>
              </a:rPr>
              <a:t> stage, 1</a:t>
            </a:r>
            <a:r>
              <a:rPr lang="en-US" b="1" baseline="30000" dirty="0" smtClean="0">
                <a:solidFill>
                  <a:srgbClr val="0070C0"/>
                </a:solidFill>
                <a:latin typeface="Times New Roman" panose="02020603050405020304" pitchFamily="18" charset="0"/>
                <a:cs typeface="Times New Roman" panose="02020603050405020304" pitchFamily="18" charset="0"/>
              </a:rPr>
              <a:t>st</a:t>
            </a:r>
            <a:r>
              <a:rPr lang="en-US" b="1" dirty="0" smtClean="0">
                <a:solidFill>
                  <a:srgbClr val="0070C0"/>
                </a:solidFill>
                <a:latin typeface="Times New Roman" panose="02020603050405020304" pitchFamily="18" charset="0"/>
                <a:cs typeface="Times New Roman" panose="02020603050405020304" pitchFamily="18" charset="0"/>
              </a:rPr>
              <a:t> semester, 2018-2019</a:t>
            </a:r>
            <a:endParaRPr lang="en-US" b="1" dirty="0">
              <a:solidFill>
                <a:srgbClr val="0070C0"/>
              </a:solidFill>
              <a:latin typeface="Times New Roman" panose="02020603050405020304" pitchFamily="18" charset="0"/>
              <a:cs typeface="Times New Roman" panose="02020603050405020304" pitchFamily="18" charset="0"/>
            </a:endParaRPr>
          </a:p>
        </p:txBody>
      </p:sp>
      <p:pic>
        <p:nvPicPr>
          <p:cNvPr id="6" name="Picture 2" descr="E:\Al-Karkh University\College of Science\Medical Physics Department\الفيزياء الطبية\شعا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7603" y="65520"/>
            <a:ext cx="631826" cy="63439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762000" y="838200"/>
            <a:ext cx="75438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 y="1570037"/>
            <a:ext cx="4229577" cy="483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350" y="1676400"/>
            <a:ext cx="474345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990600"/>
            <a:ext cx="3505200" cy="523220"/>
          </a:xfrm>
          <a:prstGeom prst="rect">
            <a:avLst/>
          </a:prstGeom>
          <a:noFill/>
        </p:spPr>
        <p:txBody>
          <a:bodyPr wrap="square" rtlCol="0">
            <a:spAutoFit/>
          </a:bodyPr>
          <a:lstStyle/>
          <a:p>
            <a:r>
              <a:rPr lang="en-US" sz="2800" dirty="0" smtClean="0">
                <a:solidFill>
                  <a:srgbClr val="002060"/>
                </a:solidFill>
                <a:latin typeface="Times New Roman" panose="02020603050405020304" pitchFamily="18" charset="0"/>
                <a:cs typeface="Times New Roman" panose="02020603050405020304" pitchFamily="18" charset="0"/>
              </a:rPr>
              <a:t>Gold and Silver</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5723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96722"/>
            <a:ext cx="6553200" cy="565278"/>
          </a:xfrm>
        </p:spPr>
        <p:txBody>
          <a:bodyPr>
            <a:normAutofit/>
          </a:bodyPr>
          <a:lstStyle/>
          <a:p>
            <a:r>
              <a:rPr lang="en-US" sz="2800" b="1" dirty="0" smtClean="0">
                <a:latin typeface="Times New Roman" panose="02020603050405020304" pitchFamily="18" charset="0"/>
                <a:cs typeface="Times New Roman" panose="02020603050405020304" pitchFamily="18" charset="0"/>
              </a:rPr>
              <a:t>surface to volume ratio</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6412468"/>
            <a:ext cx="8305800" cy="369332"/>
          </a:xfrm>
          <a:prstGeom prst="rect">
            <a:avLst/>
          </a:prstGeom>
          <a:noFill/>
        </p:spPr>
        <p:txBody>
          <a:bodyPr wrap="square" rtlCol="0">
            <a:spAutoFit/>
          </a:bodyPr>
          <a:lstStyle/>
          <a:p>
            <a:pPr algn="ctr"/>
            <a:r>
              <a:rPr lang="en-US" b="1" dirty="0" smtClean="0">
                <a:solidFill>
                  <a:srgbClr val="0070C0"/>
                </a:solidFill>
                <a:latin typeface="Times New Roman" panose="02020603050405020304" pitchFamily="18" charset="0"/>
                <a:cs typeface="Times New Roman" panose="02020603050405020304" pitchFamily="18" charset="0"/>
              </a:rPr>
              <a:t>Medical Physics Dept. , 2</a:t>
            </a:r>
            <a:r>
              <a:rPr lang="en-US" b="1" baseline="30000" dirty="0" smtClean="0">
                <a:solidFill>
                  <a:srgbClr val="0070C0"/>
                </a:solidFill>
                <a:latin typeface="Times New Roman" panose="02020603050405020304" pitchFamily="18" charset="0"/>
                <a:cs typeface="Times New Roman" panose="02020603050405020304" pitchFamily="18" charset="0"/>
              </a:rPr>
              <a:t>nd</a:t>
            </a:r>
            <a:r>
              <a:rPr lang="en-US" b="1" dirty="0" smtClean="0">
                <a:solidFill>
                  <a:srgbClr val="0070C0"/>
                </a:solidFill>
                <a:latin typeface="Times New Roman" panose="02020603050405020304" pitchFamily="18" charset="0"/>
                <a:cs typeface="Times New Roman" panose="02020603050405020304" pitchFamily="18" charset="0"/>
              </a:rPr>
              <a:t> stage, 1</a:t>
            </a:r>
            <a:r>
              <a:rPr lang="en-US" b="1" baseline="30000" dirty="0" smtClean="0">
                <a:solidFill>
                  <a:srgbClr val="0070C0"/>
                </a:solidFill>
                <a:latin typeface="Times New Roman" panose="02020603050405020304" pitchFamily="18" charset="0"/>
                <a:cs typeface="Times New Roman" panose="02020603050405020304" pitchFamily="18" charset="0"/>
              </a:rPr>
              <a:t>st</a:t>
            </a:r>
            <a:r>
              <a:rPr lang="en-US" b="1" dirty="0" smtClean="0">
                <a:solidFill>
                  <a:srgbClr val="0070C0"/>
                </a:solidFill>
                <a:latin typeface="Times New Roman" panose="02020603050405020304" pitchFamily="18" charset="0"/>
                <a:cs typeface="Times New Roman" panose="02020603050405020304" pitchFamily="18" charset="0"/>
              </a:rPr>
              <a:t> semester, 2018-2019</a:t>
            </a:r>
            <a:endParaRPr lang="en-US" b="1" dirty="0">
              <a:solidFill>
                <a:srgbClr val="0070C0"/>
              </a:solidFill>
              <a:latin typeface="Times New Roman" panose="02020603050405020304" pitchFamily="18" charset="0"/>
              <a:cs typeface="Times New Roman" panose="02020603050405020304" pitchFamily="18" charset="0"/>
            </a:endParaRPr>
          </a:p>
        </p:txBody>
      </p:sp>
      <p:pic>
        <p:nvPicPr>
          <p:cNvPr id="6" name="Picture 2" descr="E:\Al-Karkh University\College of Science\Medical Physics Department\الفيزياء الطبية\شعا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7603" y="65520"/>
            <a:ext cx="631826" cy="63439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762000" y="838200"/>
            <a:ext cx="75438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81448" y="1417637"/>
            <a:ext cx="5433952"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914400"/>
            <a:ext cx="4152900" cy="2308324"/>
          </a:xfrm>
          <a:prstGeom prst="rect">
            <a:avLst/>
          </a:prstGeom>
          <a:noFill/>
        </p:spPr>
        <p:txBody>
          <a:bodyPr wrap="square" rtlCol="0">
            <a:spAutoFit/>
          </a:bodyPr>
          <a:lstStyle/>
          <a:p>
            <a:r>
              <a:rPr lang="en-US" dirty="0"/>
              <a:t>Au: AAA</a:t>
            </a:r>
          </a:p>
          <a:p>
            <a:r>
              <a:rPr lang="en-US" dirty="0"/>
              <a:t>Atomic mass: </a:t>
            </a:r>
            <a:r>
              <a:rPr lang="en-US" dirty="0" smtClean="0"/>
              <a:t>                                  196.967</a:t>
            </a:r>
            <a:endParaRPr lang="en-US" dirty="0"/>
          </a:p>
          <a:p>
            <a:r>
              <a:rPr lang="en-US" dirty="0"/>
              <a:t>Density </a:t>
            </a:r>
            <a:r>
              <a:rPr lang="en-US" dirty="0" smtClean="0"/>
              <a:t>                                   19.31 gm/cm</a:t>
            </a:r>
            <a:r>
              <a:rPr lang="en-US" baseline="30000" dirty="0" smtClean="0"/>
              <a:t>3</a:t>
            </a:r>
            <a:endParaRPr lang="en-US" dirty="0"/>
          </a:p>
          <a:p>
            <a:r>
              <a:rPr lang="en-US" dirty="0"/>
              <a:t>Radii  </a:t>
            </a:r>
            <a:r>
              <a:rPr lang="en-US" dirty="0" smtClean="0"/>
              <a:t>                                             0.144 </a:t>
            </a:r>
            <a:r>
              <a:rPr lang="en-US" dirty="0"/>
              <a:t>nm</a:t>
            </a:r>
          </a:p>
          <a:p>
            <a:r>
              <a:rPr lang="en-US" dirty="0"/>
              <a:t>Number of Au atoms in 1 m </a:t>
            </a:r>
            <a:r>
              <a:rPr lang="en-US" dirty="0" smtClean="0"/>
              <a:t>       3.4 X10</a:t>
            </a:r>
            <a:r>
              <a:rPr lang="en-US" baseline="30000" dirty="0" smtClean="0"/>
              <a:t>9</a:t>
            </a:r>
            <a:endParaRPr lang="en-US" baseline="30000" dirty="0"/>
          </a:p>
          <a:p>
            <a:r>
              <a:rPr lang="en-US" dirty="0"/>
              <a:t>Volume of Au atom </a:t>
            </a:r>
            <a:r>
              <a:rPr lang="en-US" dirty="0" smtClean="0"/>
              <a:t>                     4.19 X10</a:t>
            </a:r>
            <a:r>
              <a:rPr lang="en-US" baseline="30000" dirty="0" smtClean="0"/>
              <a:t>28</a:t>
            </a:r>
            <a:endParaRPr lang="en-US" baseline="30000" dirty="0"/>
          </a:p>
          <a:p>
            <a:r>
              <a:rPr lang="en-US" dirty="0"/>
              <a:t>Surface area Au atom </a:t>
            </a:r>
            <a:r>
              <a:rPr lang="en-US" dirty="0" smtClean="0"/>
              <a:t>                  7.22 X10</a:t>
            </a:r>
            <a:r>
              <a:rPr lang="en-US" baseline="30000" dirty="0" smtClean="0"/>
              <a:t>19</a:t>
            </a:r>
            <a:endParaRPr lang="en-US" baseline="30000" dirty="0"/>
          </a:p>
          <a:p>
            <a:r>
              <a:rPr lang="en-US" dirty="0"/>
              <a:t>Surface/volume ratio </a:t>
            </a:r>
            <a:r>
              <a:rPr lang="en-US" dirty="0" smtClean="0"/>
              <a:t>                  1.72 X10</a:t>
            </a:r>
            <a:r>
              <a:rPr lang="en-US" baseline="30000" dirty="0" smtClean="0"/>
              <a:t>-9</a:t>
            </a:r>
            <a:endParaRPr lang="en-US" baseline="30000" dirty="0"/>
          </a:p>
        </p:txBody>
      </p:sp>
    </p:spTree>
    <p:extLst>
      <p:ext uri="{BB962C8B-B14F-4D97-AF65-F5344CB8AC3E}">
        <p14:creationId xmlns:p14="http://schemas.microsoft.com/office/powerpoint/2010/main" val="2061901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69169"/>
            <a:ext cx="6553200" cy="565278"/>
          </a:xfrm>
        </p:spPr>
        <p:txBody>
          <a:bodyPr>
            <a:normAutofit fontScale="90000"/>
          </a:bodyPr>
          <a:lstStyle/>
          <a:p>
            <a:r>
              <a:rPr lang="en-US" sz="2800" dirty="0" smtClean="0"/>
              <a:t/>
            </a:r>
            <a:br>
              <a:rPr lang="en-US" sz="2800" dirty="0" smtClean="0"/>
            </a:br>
            <a:r>
              <a:rPr lang="en-US" sz="3100" b="1" dirty="0" smtClean="0">
                <a:latin typeface="Times New Roman" panose="02020603050405020304" pitchFamily="18" charset="0"/>
                <a:cs typeface="Times New Roman" panose="02020603050405020304" pitchFamily="18" charset="0"/>
              </a:rPr>
              <a:t>Nanomaterials</a:t>
            </a:r>
            <a:r>
              <a:rPr lang="en-US" sz="2800" b="1" dirty="0" smtClean="0">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Structural </a:t>
            </a:r>
            <a:r>
              <a:rPr lang="en-US" sz="2800" dirty="0">
                <a:solidFill>
                  <a:srgbClr val="FF0000"/>
                </a:solidFill>
                <a:latin typeface="Times New Roman" panose="02020603050405020304" pitchFamily="18" charset="0"/>
                <a:cs typeface="Times New Roman" panose="02020603050405020304" pitchFamily="18" charset="0"/>
              </a:rPr>
              <a:t>properties</a:t>
            </a:r>
            <a:br>
              <a:rPr lang="en-US" sz="2800" dirty="0">
                <a:solidFill>
                  <a:srgbClr val="FF0000"/>
                </a:solidFill>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6412468"/>
            <a:ext cx="8305800" cy="369332"/>
          </a:xfrm>
          <a:prstGeom prst="rect">
            <a:avLst/>
          </a:prstGeom>
          <a:noFill/>
        </p:spPr>
        <p:txBody>
          <a:bodyPr wrap="square" rtlCol="0">
            <a:spAutoFit/>
          </a:bodyPr>
          <a:lstStyle/>
          <a:p>
            <a:pPr algn="ctr"/>
            <a:r>
              <a:rPr lang="en-US" b="1" dirty="0" smtClean="0">
                <a:solidFill>
                  <a:srgbClr val="0070C0"/>
                </a:solidFill>
                <a:latin typeface="Times New Roman" panose="02020603050405020304" pitchFamily="18" charset="0"/>
                <a:cs typeface="Times New Roman" panose="02020603050405020304" pitchFamily="18" charset="0"/>
              </a:rPr>
              <a:t>Medical Physics Dept. , 2</a:t>
            </a:r>
            <a:r>
              <a:rPr lang="en-US" b="1" baseline="30000" dirty="0" smtClean="0">
                <a:solidFill>
                  <a:srgbClr val="0070C0"/>
                </a:solidFill>
                <a:latin typeface="Times New Roman" panose="02020603050405020304" pitchFamily="18" charset="0"/>
                <a:cs typeface="Times New Roman" panose="02020603050405020304" pitchFamily="18" charset="0"/>
              </a:rPr>
              <a:t>nd</a:t>
            </a:r>
            <a:r>
              <a:rPr lang="en-US" b="1" dirty="0" smtClean="0">
                <a:solidFill>
                  <a:srgbClr val="0070C0"/>
                </a:solidFill>
                <a:latin typeface="Times New Roman" panose="02020603050405020304" pitchFamily="18" charset="0"/>
                <a:cs typeface="Times New Roman" panose="02020603050405020304" pitchFamily="18" charset="0"/>
              </a:rPr>
              <a:t> stage, 1</a:t>
            </a:r>
            <a:r>
              <a:rPr lang="en-US" b="1" baseline="30000" dirty="0" smtClean="0">
                <a:solidFill>
                  <a:srgbClr val="0070C0"/>
                </a:solidFill>
                <a:latin typeface="Times New Roman" panose="02020603050405020304" pitchFamily="18" charset="0"/>
                <a:cs typeface="Times New Roman" panose="02020603050405020304" pitchFamily="18" charset="0"/>
              </a:rPr>
              <a:t>st</a:t>
            </a:r>
            <a:r>
              <a:rPr lang="en-US" b="1" dirty="0" smtClean="0">
                <a:solidFill>
                  <a:srgbClr val="0070C0"/>
                </a:solidFill>
                <a:latin typeface="Times New Roman" panose="02020603050405020304" pitchFamily="18" charset="0"/>
                <a:cs typeface="Times New Roman" panose="02020603050405020304" pitchFamily="18" charset="0"/>
              </a:rPr>
              <a:t> semester, 2018-2019</a:t>
            </a:r>
            <a:endParaRPr lang="en-US" b="1" dirty="0">
              <a:solidFill>
                <a:srgbClr val="0070C0"/>
              </a:solidFill>
              <a:latin typeface="Times New Roman" panose="02020603050405020304" pitchFamily="18" charset="0"/>
              <a:cs typeface="Times New Roman" panose="02020603050405020304" pitchFamily="18" charset="0"/>
            </a:endParaRPr>
          </a:p>
        </p:txBody>
      </p:sp>
      <p:pic>
        <p:nvPicPr>
          <p:cNvPr id="6" name="Picture 2" descr="E:\Al-Karkh University\College of Science\Medical Physics Department\الفيزياء الطبية\شعا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7603" y="65520"/>
            <a:ext cx="631826" cy="63439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762000" y="838200"/>
            <a:ext cx="75438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55073" y="914400"/>
            <a:ext cx="7391400" cy="5416868"/>
          </a:xfrm>
          <a:prstGeom prst="rect">
            <a:avLst/>
          </a:prstGeom>
          <a:noFill/>
        </p:spPr>
        <p:txBody>
          <a:bodyPr wrap="square" rtlCol="0">
            <a:spAutoFit/>
          </a:bodyPr>
          <a:lstStyle/>
          <a:p>
            <a:r>
              <a:rPr lang="en-US" sz="2000" dirty="0" smtClean="0">
                <a:solidFill>
                  <a:srgbClr val="002060"/>
                </a:solidFill>
                <a:latin typeface="Times New Roman" panose="02020603050405020304" pitchFamily="18" charset="0"/>
                <a:cs typeface="Times New Roman" panose="02020603050405020304" pitchFamily="18" charset="0"/>
              </a:rPr>
              <a:t>Crystallite size</a:t>
            </a:r>
          </a:p>
          <a:p>
            <a:endParaRPr lang="en-US" dirty="0" smtClean="0"/>
          </a:p>
          <a:p>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crystallite size</a:t>
            </a:r>
            <a:r>
              <a:rPr lang="en-US" dirty="0">
                <a:latin typeface="Times New Roman" panose="02020603050405020304" pitchFamily="18" charset="0"/>
                <a:cs typeface="Times New Roman" panose="02020603050405020304" pitchFamily="18" charset="0"/>
              </a:rPr>
              <a:t> commonly determined by </a:t>
            </a:r>
            <a:r>
              <a:rPr lang="en-US" b="1" dirty="0">
                <a:latin typeface="Times New Roman" panose="02020603050405020304" pitchFamily="18" charset="0"/>
                <a:cs typeface="Times New Roman" panose="02020603050405020304" pitchFamily="18" charset="0"/>
              </a:rPr>
              <a:t>XRD</a:t>
            </a:r>
            <a:r>
              <a:rPr lang="en-US" dirty="0">
                <a:latin typeface="Times New Roman" panose="02020603050405020304" pitchFamily="18" charset="0"/>
                <a:cs typeface="Times New Roman" panose="02020603050405020304" pitchFamily="18" charset="0"/>
              </a:rPr>
              <a:t>. Grain is either a single crystalline or polycrystalline material, and is present either in bulk or thin film form. During the processing, smaller </a:t>
            </a:r>
            <a:r>
              <a:rPr lang="en-US" b="1" dirty="0">
                <a:latin typeface="Times New Roman" panose="02020603050405020304" pitchFamily="18" charset="0"/>
                <a:cs typeface="Times New Roman" panose="02020603050405020304" pitchFamily="18" charset="0"/>
              </a:rPr>
              <a:t>crystallites</a:t>
            </a:r>
            <a:r>
              <a:rPr lang="en-US" dirty="0">
                <a:latin typeface="Times New Roman" panose="02020603050405020304" pitchFamily="18" charset="0"/>
                <a:cs typeface="Times New Roman" panose="02020603050405020304" pitchFamily="18" charset="0"/>
              </a:rPr>
              <a:t> come closer and grow to become larger due to kinetics</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sz="2000" dirty="0">
                <a:solidFill>
                  <a:srgbClr val="002060"/>
                </a:solidFill>
                <a:latin typeface="Times New Roman" panose="02020603050405020304" pitchFamily="18" charset="0"/>
                <a:cs typeface="Times New Roman" panose="02020603050405020304" pitchFamily="18" charset="0"/>
              </a:rPr>
              <a:t>Full width at half </a:t>
            </a:r>
            <a:r>
              <a:rPr lang="en-US" sz="2000" dirty="0" smtClean="0">
                <a:solidFill>
                  <a:srgbClr val="002060"/>
                </a:solidFill>
                <a:latin typeface="Times New Roman" panose="02020603050405020304" pitchFamily="18" charset="0"/>
                <a:cs typeface="Times New Roman" panose="02020603050405020304" pitchFamily="18" charset="0"/>
              </a:rPr>
              <a:t>maximum</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Full width at half maximum</a:t>
            </a:r>
            <a:r>
              <a:rPr lang="en-US" dirty="0">
                <a:latin typeface="Times New Roman" panose="02020603050405020304" pitchFamily="18" charset="0"/>
                <a:cs typeface="Times New Roman" panose="02020603050405020304" pitchFamily="18" charset="0"/>
              </a:rPr>
              <a:t> (FWHM) is an expression of the extent of function given by the difference between the two extreme values of the independent variable at which the dependent variable is equal to half of its maximum value</a:t>
            </a:r>
            <a:r>
              <a:rPr lang="en-US" dirty="0" smtClean="0">
                <a:latin typeface="Times New Roman" panose="02020603050405020304" pitchFamily="18" charset="0"/>
                <a:cs typeface="Times New Roman" panose="02020603050405020304" pitchFamily="18" charset="0"/>
              </a:rPr>
              <a:t>.</a:t>
            </a:r>
          </a:p>
          <a:p>
            <a:r>
              <a:rPr lang="en-US" dirty="0"/>
              <a:t>FWHM can be determined as the distance between the curve points at the peak </a:t>
            </a:r>
            <a:r>
              <a:rPr lang="en-US" b="1" dirty="0"/>
              <a:t>half maximum</a:t>
            </a:r>
            <a:r>
              <a:rPr lang="en-US" dirty="0"/>
              <a:t> level. On a data graph, draw a vertical line from the peak </a:t>
            </a:r>
            <a:r>
              <a:rPr lang="en-US" b="1" dirty="0"/>
              <a:t>maximum</a:t>
            </a:r>
            <a:r>
              <a:rPr lang="en-US" dirty="0"/>
              <a:t> to the baseline. </a:t>
            </a:r>
            <a:r>
              <a:rPr lang="en-US" b="1" dirty="0"/>
              <a:t>Measure</a:t>
            </a:r>
            <a:r>
              <a:rPr lang="en-US" dirty="0"/>
              <a:t> the length of this line and divide it by 2 to find the center of the line.</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67195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6553200" cy="565278"/>
          </a:xfrm>
        </p:spPr>
        <p:txBody>
          <a:bodyPr>
            <a:normAutofit fontScale="90000"/>
          </a:bodyPr>
          <a:lstStyle/>
          <a:p>
            <a:r>
              <a:rPr lang="en-US" sz="2800" dirty="0" smtClean="0"/>
              <a:t/>
            </a:r>
            <a:br>
              <a:rPr lang="en-US" sz="2800" dirty="0" smtClean="0"/>
            </a:br>
            <a:r>
              <a:rPr lang="en-US" sz="2800" b="1" dirty="0" smtClean="0">
                <a:latin typeface="Times New Roman" panose="02020603050405020304" pitchFamily="18" charset="0"/>
                <a:cs typeface="Times New Roman" panose="02020603050405020304" pitchFamily="18" charset="0"/>
              </a:rPr>
              <a:t>Nanomaterials</a:t>
            </a:r>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6412468"/>
            <a:ext cx="8305800" cy="369332"/>
          </a:xfrm>
          <a:prstGeom prst="rect">
            <a:avLst/>
          </a:prstGeom>
          <a:noFill/>
        </p:spPr>
        <p:txBody>
          <a:bodyPr wrap="square" rtlCol="0">
            <a:spAutoFit/>
          </a:bodyPr>
          <a:lstStyle/>
          <a:p>
            <a:pPr algn="ctr"/>
            <a:r>
              <a:rPr lang="en-US" b="1" dirty="0" smtClean="0">
                <a:solidFill>
                  <a:srgbClr val="0070C0"/>
                </a:solidFill>
                <a:latin typeface="Times New Roman" panose="02020603050405020304" pitchFamily="18" charset="0"/>
                <a:cs typeface="Times New Roman" panose="02020603050405020304" pitchFamily="18" charset="0"/>
              </a:rPr>
              <a:t>Medical Physics Dept. , 2</a:t>
            </a:r>
            <a:r>
              <a:rPr lang="en-US" b="1" baseline="30000" dirty="0" smtClean="0">
                <a:solidFill>
                  <a:srgbClr val="0070C0"/>
                </a:solidFill>
                <a:latin typeface="Times New Roman" panose="02020603050405020304" pitchFamily="18" charset="0"/>
                <a:cs typeface="Times New Roman" panose="02020603050405020304" pitchFamily="18" charset="0"/>
              </a:rPr>
              <a:t>nd</a:t>
            </a:r>
            <a:r>
              <a:rPr lang="en-US" b="1" dirty="0" smtClean="0">
                <a:solidFill>
                  <a:srgbClr val="0070C0"/>
                </a:solidFill>
                <a:latin typeface="Times New Roman" panose="02020603050405020304" pitchFamily="18" charset="0"/>
                <a:cs typeface="Times New Roman" panose="02020603050405020304" pitchFamily="18" charset="0"/>
              </a:rPr>
              <a:t> stage, 1</a:t>
            </a:r>
            <a:r>
              <a:rPr lang="en-US" b="1" baseline="30000" dirty="0" smtClean="0">
                <a:solidFill>
                  <a:srgbClr val="0070C0"/>
                </a:solidFill>
                <a:latin typeface="Times New Roman" panose="02020603050405020304" pitchFamily="18" charset="0"/>
                <a:cs typeface="Times New Roman" panose="02020603050405020304" pitchFamily="18" charset="0"/>
              </a:rPr>
              <a:t>st</a:t>
            </a:r>
            <a:r>
              <a:rPr lang="en-US" b="1" dirty="0" smtClean="0">
                <a:solidFill>
                  <a:srgbClr val="0070C0"/>
                </a:solidFill>
                <a:latin typeface="Times New Roman" panose="02020603050405020304" pitchFamily="18" charset="0"/>
                <a:cs typeface="Times New Roman" panose="02020603050405020304" pitchFamily="18" charset="0"/>
              </a:rPr>
              <a:t> semester, 2018-2019</a:t>
            </a:r>
            <a:endParaRPr lang="en-US" b="1" dirty="0">
              <a:solidFill>
                <a:srgbClr val="0070C0"/>
              </a:solidFill>
              <a:latin typeface="Times New Roman" panose="02020603050405020304" pitchFamily="18" charset="0"/>
              <a:cs typeface="Times New Roman" panose="02020603050405020304" pitchFamily="18" charset="0"/>
            </a:endParaRPr>
          </a:p>
        </p:txBody>
      </p:sp>
      <p:pic>
        <p:nvPicPr>
          <p:cNvPr id="6" name="Picture 2" descr="E:\Al-Karkh University\College of Science\Medical Physics Department\الفيزياء الطبية\شعا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7603" y="65520"/>
            <a:ext cx="631826" cy="63439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762000" y="685800"/>
            <a:ext cx="75438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p:cNvSpPr txBox="1"/>
              <p:nvPr/>
            </p:nvSpPr>
            <p:spPr>
              <a:xfrm>
                <a:off x="727364" y="702054"/>
                <a:ext cx="7391400" cy="7222746"/>
              </a:xfrm>
              <a:prstGeom prst="rect">
                <a:avLst/>
              </a:prstGeom>
              <a:noFill/>
            </p:spPr>
            <p:txBody>
              <a:bodyPr wrap="square" rtlCol="0">
                <a:spAutoFit/>
              </a:bodyPr>
              <a:lstStyle/>
              <a:p>
                <a:pPr marL="285750" indent="-285750" algn="just">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Crystallite size</a:t>
                </a:r>
                <a:r>
                  <a:rPr lang="en-US" dirty="0">
                    <a:latin typeface="Times New Roman" panose="02020603050405020304" pitchFamily="18" charset="0"/>
                    <a:cs typeface="Times New Roman" panose="02020603050405020304" pitchFamily="18" charset="0"/>
                  </a:rPr>
                  <a:t> is the smallest - most likely single crystal in powder form. </a:t>
                </a:r>
                <a:r>
                  <a:rPr lang="en-US" dirty="0" smtClean="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crystallite </a:t>
                </a:r>
                <a:r>
                  <a:rPr lang="en-US" b="1" dirty="0">
                    <a:latin typeface="Times New Roman" panose="02020603050405020304" pitchFamily="18" charset="0"/>
                    <a:cs typeface="Times New Roman" panose="02020603050405020304" pitchFamily="18" charset="0"/>
                  </a:rPr>
                  <a:t>size</a:t>
                </a:r>
                <a:r>
                  <a:rPr lang="en-US" dirty="0">
                    <a:latin typeface="Times New Roman" panose="02020603050405020304" pitchFamily="18" charset="0"/>
                    <a:cs typeface="Times New Roman" panose="02020603050405020304" pitchFamily="18" charset="0"/>
                  </a:rPr>
                  <a:t> commonly determined by XRD. Grain is either a single crystalline or polycrystalline material, and is present either in bulk or thin film form</a:t>
                </a:r>
                <a:r>
                  <a:rPr lang="en-US"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difference</a:t>
                </a:r>
                <a:r>
                  <a:rPr lang="en-US" dirty="0">
                    <a:latin typeface="Times New Roman" panose="02020603050405020304" pitchFamily="18" charset="0"/>
                    <a:cs typeface="Times New Roman" panose="02020603050405020304" pitchFamily="18" charset="0"/>
                  </a:rPr>
                  <a:t> is </a:t>
                </a:r>
                <a:r>
                  <a:rPr lang="en-US" b="1" dirty="0">
                    <a:latin typeface="Times New Roman" panose="02020603050405020304" pitchFamily="18" charset="0"/>
                    <a:cs typeface="Times New Roman" panose="02020603050405020304" pitchFamily="18" charset="0"/>
                  </a:rPr>
                  <a:t>between crystallite</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grain</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particle</a:t>
                </a:r>
                <a:r>
                  <a:rPr lang="en-US"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Crystallite size</a:t>
                </a:r>
                <a:r>
                  <a:rPr lang="en-US" dirty="0">
                    <a:latin typeface="Times New Roman" panose="02020603050405020304" pitchFamily="18" charset="0"/>
                    <a:cs typeface="Times New Roman" panose="02020603050405020304" pitchFamily="18" charset="0"/>
                  </a:rPr>
                  <a:t> is the smallest - most likely single crystal in powder form. The </a:t>
                </a:r>
                <a:r>
                  <a:rPr lang="en-US" b="1" dirty="0">
                    <a:latin typeface="Times New Roman" panose="02020603050405020304" pitchFamily="18" charset="0"/>
                    <a:cs typeface="Times New Roman" panose="02020603050405020304" pitchFamily="18" charset="0"/>
                  </a:rPr>
                  <a:t>crystallite size</a:t>
                </a:r>
                <a:r>
                  <a:rPr lang="en-US" dirty="0">
                    <a:latin typeface="Times New Roman" panose="02020603050405020304" pitchFamily="18" charset="0"/>
                    <a:cs typeface="Times New Roman" panose="02020603050405020304" pitchFamily="18" charset="0"/>
                  </a:rPr>
                  <a:t> commonly determined by XRD. </a:t>
                </a:r>
                <a:r>
                  <a:rPr lang="en-US" b="1" dirty="0">
                    <a:latin typeface="Times New Roman" panose="02020603050405020304" pitchFamily="18" charset="0"/>
                    <a:cs typeface="Times New Roman" panose="02020603050405020304" pitchFamily="18" charset="0"/>
                  </a:rPr>
                  <a:t>Grain</a:t>
                </a:r>
                <a:r>
                  <a:rPr lang="en-US" dirty="0">
                    <a:latin typeface="Times New Roman" panose="02020603050405020304" pitchFamily="18" charset="0"/>
                    <a:cs typeface="Times New Roman" panose="02020603050405020304" pitchFamily="18" charset="0"/>
                  </a:rPr>
                  <a:t> is either a single crystalline or polycrystalline material, and is present either in bulk or thin film form</a:t>
                </a:r>
                <a:r>
                  <a:rPr lang="en-US"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2400" b="1" dirty="0" err="1" smtClean="0">
                    <a:latin typeface="Times New Roman" panose="02020603050405020304" pitchFamily="18" charset="0"/>
                    <a:cs typeface="Times New Roman" panose="02020603050405020304" pitchFamily="18" charset="0"/>
                  </a:rPr>
                  <a:t>Scherrer</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Equation</a:t>
                </a:r>
              </a:p>
              <a:p>
                <a:pPr algn="just"/>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a:cs typeface="Times New Roman" panose="02020603050405020304" pitchFamily="18" charset="0"/>
                        </a:rPr>
                        <m:t>𝐺</m:t>
                      </m:r>
                      <m:r>
                        <a:rPr lang="en-US" sz="2000" b="0" i="1" smtClean="0">
                          <a:solidFill>
                            <a:srgbClr val="FF0000"/>
                          </a:solidFill>
                          <a:latin typeface="Cambria Math"/>
                          <a:cs typeface="Times New Roman" panose="02020603050405020304" pitchFamily="18" charset="0"/>
                        </a:rPr>
                        <m:t>= </m:t>
                      </m:r>
                      <m:f>
                        <m:fPr>
                          <m:ctrlPr>
                            <a:rPr lang="en-US" sz="2000" b="0" i="1" smtClean="0">
                              <a:solidFill>
                                <a:srgbClr val="FF0000"/>
                              </a:solidFill>
                              <a:latin typeface="Cambria Math" panose="02040503050406030204" pitchFamily="18" charset="0"/>
                              <a:cs typeface="Times New Roman" panose="02020603050405020304" pitchFamily="18" charset="0"/>
                            </a:rPr>
                          </m:ctrlPr>
                        </m:fPr>
                        <m:num>
                          <m:r>
                            <a:rPr lang="en-US" sz="2000" b="0" i="1" smtClean="0">
                              <a:solidFill>
                                <a:srgbClr val="FF0000"/>
                              </a:solidFill>
                              <a:latin typeface="Cambria Math"/>
                              <a:cs typeface="Times New Roman" panose="02020603050405020304" pitchFamily="18" charset="0"/>
                            </a:rPr>
                            <m:t>𝐾</m:t>
                          </m:r>
                          <m:r>
                            <m:rPr>
                              <m:sty m:val="p"/>
                            </m:rPr>
                            <a:rPr lang="el-GR" sz="2000" b="0" i="1" smtClean="0">
                              <a:solidFill>
                                <a:srgbClr val="FF0000"/>
                              </a:solidFill>
                              <a:latin typeface="Cambria Math"/>
                              <a:cs typeface="Times New Roman" panose="02020603050405020304" pitchFamily="18" charset="0"/>
                            </a:rPr>
                            <m:t>λ</m:t>
                          </m:r>
                        </m:num>
                        <m:den>
                          <m:r>
                            <a:rPr lang="en-US" sz="2000" b="0" i="1" smtClean="0">
                              <a:solidFill>
                                <a:srgbClr val="FF0000"/>
                              </a:solidFill>
                              <a:latin typeface="Cambria Math"/>
                              <a:ea typeface="Cambria Math"/>
                              <a:cs typeface="Times New Roman" panose="02020603050405020304" pitchFamily="18" charset="0"/>
                            </a:rPr>
                            <m:t>𝛽</m:t>
                          </m:r>
                          <m:r>
                            <a:rPr lang="en-US" sz="2000" b="0" i="1" smtClean="0">
                              <a:solidFill>
                                <a:srgbClr val="FF0000"/>
                              </a:solidFill>
                              <a:latin typeface="Cambria Math"/>
                              <a:ea typeface="Cambria Math"/>
                              <a:cs typeface="Times New Roman" panose="02020603050405020304" pitchFamily="18" charset="0"/>
                            </a:rPr>
                            <m:t>𝑐𝑜𝑠</m:t>
                          </m:r>
                          <m:r>
                            <a:rPr lang="en-US" sz="2000" b="0" i="1" smtClean="0">
                              <a:solidFill>
                                <a:srgbClr val="FF0000"/>
                              </a:solidFill>
                              <a:latin typeface="Cambria Math"/>
                              <a:ea typeface="Cambria Math"/>
                              <a:cs typeface="Times New Roman" panose="02020603050405020304" pitchFamily="18" charset="0"/>
                            </a:rPr>
                            <m:t>𝜃</m:t>
                          </m:r>
                        </m:den>
                      </m:f>
                    </m:oMath>
                  </m:oMathPara>
                </a14:m>
                <a:endParaRPr lang="en-US" sz="2000"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G </a:t>
                </a:r>
                <a:r>
                  <a:rPr lang="en-US" sz="1400" dirty="0"/>
                  <a:t>is the mean size of the ordered (crystalline) domains, which may be smaller or equal to the grain </a:t>
                </a:r>
                <a:r>
                  <a:rPr lang="en-US" sz="1400" dirty="0" smtClean="0"/>
                  <a:t>size.</a:t>
                </a:r>
              </a:p>
              <a:p>
                <a:pPr algn="just"/>
                <a:r>
                  <a:rPr lang="en-US" i="1" dirty="0"/>
                  <a:t>K</a:t>
                </a:r>
                <a:r>
                  <a:rPr lang="en-US" dirty="0"/>
                  <a:t> </a:t>
                </a:r>
                <a:r>
                  <a:rPr lang="en-US" sz="1400" dirty="0"/>
                  <a:t>The shape factor has a typical value of about 0.9, but varies with the actual shape of the crystallite</a:t>
                </a:r>
                <a:r>
                  <a:rPr lang="en-US" sz="1400" dirty="0" smtClean="0"/>
                  <a:t>;</a:t>
                </a:r>
              </a:p>
              <a:p>
                <a:pPr algn="just"/>
                <a:r>
                  <a:rPr lang="en-US" b="1" i="1" dirty="0">
                    <a:latin typeface="Times New Roman" panose="02020603050405020304" pitchFamily="18" charset="0"/>
                    <a:cs typeface="Times New Roman" panose="02020603050405020304" pitchFamily="18" charset="0"/>
                  </a:rPr>
                  <a:t>λ</a:t>
                </a:r>
                <a:r>
                  <a:rPr lang="en-US" b="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is the </a:t>
                </a:r>
                <a:r>
                  <a:rPr lang="en-US" sz="1400" dirty="0">
                    <a:latin typeface="Times New Roman" panose="02020603050405020304" pitchFamily="18" charset="0"/>
                    <a:cs typeface="Times New Roman" panose="02020603050405020304" pitchFamily="18" charset="0"/>
                    <a:hlinkClick r:id="rId3" tooltip="X-ray"/>
                  </a:rPr>
                  <a:t>X-ray</a:t>
                </a:r>
                <a:r>
                  <a:rPr lang="en-US" sz="1400" dirty="0">
                    <a:latin typeface="Times New Roman" panose="02020603050405020304" pitchFamily="18" charset="0"/>
                    <a:cs typeface="Times New Roman" panose="02020603050405020304" pitchFamily="18" charset="0"/>
                  </a:rPr>
                  <a:t> </a:t>
                </a:r>
                <a:r>
                  <a:rPr lang="en-US" sz="1400" u="sng" dirty="0" smtClean="0">
                    <a:latin typeface="Times New Roman" panose="02020603050405020304" pitchFamily="18" charset="0"/>
                    <a:cs typeface="Times New Roman" panose="02020603050405020304" pitchFamily="18" charset="0"/>
                    <a:hlinkClick r:id="rId4"/>
                  </a:rPr>
                  <a:t>wavelength</a:t>
                </a:r>
                <a:endParaRPr lang="en-US" sz="1400" u="sng" dirty="0" smtClean="0">
                  <a:latin typeface="Times New Roman" panose="02020603050405020304" pitchFamily="18" charset="0"/>
                  <a:cs typeface="Times New Roman" panose="02020603050405020304" pitchFamily="18" charset="0"/>
                </a:endParaRPr>
              </a:p>
              <a:p>
                <a:pPr algn="just"/>
                <a:r>
                  <a:rPr lang="el-GR" b="1" i="1" dirty="0" smtClean="0">
                    <a:latin typeface="Times New Roman"/>
                    <a:cs typeface="Times New Roman"/>
                  </a:rPr>
                  <a:t>β</a:t>
                </a:r>
                <a:r>
                  <a:rPr lang="en-US" sz="1400" dirty="0"/>
                  <a:t> is the line broadening at half the maximum </a:t>
                </a:r>
                <a:r>
                  <a:rPr lang="en-US" sz="1400" dirty="0">
                    <a:hlinkClick r:id="rId5" tooltip="Intensity (physics)"/>
                  </a:rPr>
                  <a:t>intensity</a:t>
                </a:r>
                <a:r>
                  <a:rPr lang="en-US" sz="1400" dirty="0"/>
                  <a:t> (</a:t>
                </a:r>
                <a:r>
                  <a:rPr lang="en-US" sz="1400" dirty="0">
                    <a:hlinkClick r:id="rId6" tooltip="Full width at half maximum"/>
                  </a:rPr>
                  <a:t>FWHM</a:t>
                </a:r>
                <a:r>
                  <a:rPr lang="en-US" sz="1400" dirty="0"/>
                  <a:t>), after subtracting the instrumental line </a:t>
                </a:r>
                <a:r>
                  <a:rPr lang="en-US" sz="1400" dirty="0" smtClean="0"/>
                  <a:t>broadening</a:t>
                </a:r>
              </a:p>
              <a:p>
                <a:r>
                  <a:rPr lang="en-US" b="1" i="1" dirty="0"/>
                  <a:t>θ</a:t>
                </a:r>
                <a:r>
                  <a:rPr lang="en-US" sz="1400" dirty="0"/>
                  <a:t> is the </a:t>
                </a:r>
                <a:r>
                  <a:rPr lang="en-US" sz="1400" dirty="0">
                    <a:hlinkClick r:id="rId7" tooltip="Bragg diffraction"/>
                  </a:rPr>
                  <a:t>Bragg</a:t>
                </a:r>
                <a:r>
                  <a:rPr lang="en-US" sz="1400" dirty="0"/>
                  <a:t> angle.</a:t>
                </a:r>
              </a:p>
              <a:p>
                <a:r>
                  <a:rPr lang="en-US" sz="1400" dirty="0"/>
                  <a:t/>
                </a:r>
                <a:br>
                  <a:rPr lang="en-US" sz="1400" dirty="0"/>
                </a:br>
                <a:endParaRPr lang="en-US" sz="1400"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27364" y="702054"/>
                <a:ext cx="7391400" cy="7222746"/>
              </a:xfrm>
              <a:prstGeom prst="rect">
                <a:avLst/>
              </a:prstGeom>
              <a:blipFill rotWithShape="1">
                <a:blip r:embed="rId8"/>
                <a:stretch>
                  <a:fillRect l="-1072" t="-422" r="-660"/>
                </a:stretch>
              </a:blipFill>
            </p:spPr>
            <p:txBody>
              <a:bodyPr/>
              <a:lstStyle/>
              <a:p>
                <a:r>
                  <a:rPr lang="en-US">
                    <a:noFill/>
                  </a:rPr>
                  <a:t> </a:t>
                </a:r>
              </a:p>
            </p:txBody>
          </p:sp>
        </mc:Fallback>
      </mc:AlternateContent>
    </p:spTree>
    <p:extLst>
      <p:ext uri="{BB962C8B-B14F-4D97-AF65-F5344CB8AC3E}">
        <p14:creationId xmlns:p14="http://schemas.microsoft.com/office/powerpoint/2010/main" val="980914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6553200" cy="565278"/>
          </a:xfrm>
        </p:spPr>
        <p:txBody>
          <a:bodyPr>
            <a:normAutofit fontScale="90000"/>
          </a:bodyPr>
          <a:lstStyle/>
          <a:p>
            <a:r>
              <a:rPr lang="en-US" sz="2800" dirty="0" smtClean="0"/>
              <a:t/>
            </a:r>
            <a:br>
              <a:rPr lang="en-US" sz="2800" dirty="0" smtClean="0"/>
            </a:br>
            <a:r>
              <a:rPr lang="en-US" sz="2800" b="1" dirty="0" smtClean="0">
                <a:latin typeface="Times New Roman" panose="02020603050405020304" pitchFamily="18" charset="0"/>
                <a:cs typeface="Times New Roman" panose="02020603050405020304" pitchFamily="18" charset="0"/>
              </a:rPr>
              <a:t>Nanomaterials</a:t>
            </a:r>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6412468"/>
            <a:ext cx="8305800" cy="369332"/>
          </a:xfrm>
          <a:prstGeom prst="rect">
            <a:avLst/>
          </a:prstGeom>
          <a:noFill/>
        </p:spPr>
        <p:txBody>
          <a:bodyPr wrap="square" rtlCol="0">
            <a:spAutoFit/>
          </a:bodyPr>
          <a:lstStyle/>
          <a:p>
            <a:pPr algn="ctr"/>
            <a:r>
              <a:rPr lang="en-US" b="1" dirty="0" smtClean="0">
                <a:solidFill>
                  <a:srgbClr val="0070C0"/>
                </a:solidFill>
                <a:latin typeface="Times New Roman" panose="02020603050405020304" pitchFamily="18" charset="0"/>
                <a:cs typeface="Times New Roman" panose="02020603050405020304" pitchFamily="18" charset="0"/>
              </a:rPr>
              <a:t>Medical Physics Dept. , 2</a:t>
            </a:r>
            <a:r>
              <a:rPr lang="en-US" b="1" baseline="30000" dirty="0" smtClean="0">
                <a:solidFill>
                  <a:srgbClr val="0070C0"/>
                </a:solidFill>
                <a:latin typeface="Times New Roman" panose="02020603050405020304" pitchFamily="18" charset="0"/>
                <a:cs typeface="Times New Roman" panose="02020603050405020304" pitchFamily="18" charset="0"/>
              </a:rPr>
              <a:t>nd</a:t>
            </a:r>
            <a:r>
              <a:rPr lang="en-US" b="1" dirty="0" smtClean="0">
                <a:solidFill>
                  <a:srgbClr val="0070C0"/>
                </a:solidFill>
                <a:latin typeface="Times New Roman" panose="02020603050405020304" pitchFamily="18" charset="0"/>
                <a:cs typeface="Times New Roman" panose="02020603050405020304" pitchFamily="18" charset="0"/>
              </a:rPr>
              <a:t> stage, 1</a:t>
            </a:r>
            <a:r>
              <a:rPr lang="en-US" b="1" baseline="30000" dirty="0" smtClean="0">
                <a:solidFill>
                  <a:srgbClr val="0070C0"/>
                </a:solidFill>
                <a:latin typeface="Times New Roman" panose="02020603050405020304" pitchFamily="18" charset="0"/>
                <a:cs typeface="Times New Roman" panose="02020603050405020304" pitchFamily="18" charset="0"/>
              </a:rPr>
              <a:t>st</a:t>
            </a:r>
            <a:r>
              <a:rPr lang="en-US" b="1" dirty="0" smtClean="0">
                <a:solidFill>
                  <a:srgbClr val="0070C0"/>
                </a:solidFill>
                <a:latin typeface="Times New Roman" panose="02020603050405020304" pitchFamily="18" charset="0"/>
                <a:cs typeface="Times New Roman" panose="02020603050405020304" pitchFamily="18" charset="0"/>
              </a:rPr>
              <a:t> semester, 2018-2019</a:t>
            </a:r>
            <a:endParaRPr lang="en-US" b="1" dirty="0">
              <a:solidFill>
                <a:srgbClr val="0070C0"/>
              </a:solidFill>
              <a:latin typeface="Times New Roman" panose="02020603050405020304" pitchFamily="18" charset="0"/>
              <a:cs typeface="Times New Roman" panose="02020603050405020304" pitchFamily="18" charset="0"/>
            </a:endParaRPr>
          </a:p>
        </p:txBody>
      </p:sp>
      <p:pic>
        <p:nvPicPr>
          <p:cNvPr id="6" name="Picture 2" descr="E:\Al-Karkh University\College of Science\Medical Physics Department\الفيزياء الطبية\شعا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7603" y="65520"/>
            <a:ext cx="631826" cy="63439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762000" y="838200"/>
            <a:ext cx="75438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53154" y="1066800"/>
            <a:ext cx="6819246" cy="5269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7195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6553200" cy="565278"/>
          </a:xfrm>
        </p:spPr>
        <p:txBody>
          <a:bodyPr>
            <a:normAutofit fontScale="90000"/>
          </a:bodyPr>
          <a:lstStyle/>
          <a:p>
            <a:r>
              <a:rPr lang="en-US" sz="2800" dirty="0" smtClean="0"/>
              <a:t/>
            </a:r>
            <a:br>
              <a:rPr lang="en-US" sz="2800" dirty="0" smtClean="0"/>
            </a:br>
            <a:r>
              <a:rPr lang="en-US" sz="2800" b="1" dirty="0" smtClean="0">
                <a:latin typeface="Times New Roman" panose="02020603050405020304" pitchFamily="18" charset="0"/>
                <a:cs typeface="Times New Roman" panose="02020603050405020304" pitchFamily="18" charset="0"/>
              </a:rPr>
              <a:t>Nanomaterials</a:t>
            </a:r>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6412468"/>
            <a:ext cx="8305800" cy="369332"/>
          </a:xfrm>
          <a:prstGeom prst="rect">
            <a:avLst/>
          </a:prstGeom>
          <a:noFill/>
        </p:spPr>
        <p:txBody>
          <a:bodyPr wrap="square" rtlCol="0">
            <a:spAutoFit/>
          </a:bodyPr>
          <a:lstStyle/>
          <a:p>
            <a:pPr algn="ctr"/>
            <a:r>
              <a:rPr lang="en-US" b="1" dirty="0" smtClean="0">
                <a:solidFill>
                  <a:srgbClr val="0070C0"/>
                </a:solidFill>
                <a:latin typeface="Times New Roman" panose="02020603050405020304" pitchFamily="18" charset="0"/>
                <a:cs typeface="Times New Roman" panose="02020603050405020304" pitchFamily="18" charset="0"/>
              </a:rPr>
              <a:t>Medical Physics Dept. , 2</a:t>
            </a:r>
            <a:r>
              <a:rPr lang="en-US" b="1" baseline="30000" dirty="0" smtClean="0">
                <a:solidFill>
                  <a:srgbClr val="0070C0"/>
                </a:solidFill>
                <a:latin typeface="Times New Roman" panose="02020603050405020304" pitchFamily="18" charset="0"/>
                <a:cs typeface="Times New Roman" panose="02020603050405020304" pitchFamily="18" charset="0"/>
              </a:rPr>
              <a:t>nd</a:t>
            </a:r>
            <a:r>
              <a:rPr lang="en-US" b="1" dirty="0" smtClean="0">
                <a:solidFill>
                  <a:srgbClr val="0070C0"/>
                </a:solidFill>
                <a:latin typeface="Times New Roman" panose="02020603050405020304" pitchFamily="18" charset="0"/>
                <a:cs typeface="Times New Roman" panose="02020603050405020304" pitchFamily="18" charset="0"/>
              </a:rPr>
              <a:t> stage, 1</a:t>
            </a:r>
            <a:r>
              <a:rPr lang="en-US" b="1" baseline="30000" dirty="0" smtClean="0">
                <a:solidFill>
                  <a:srgbClr val="0070C0"/>
                </a:solidFill>
                <a:latin typeface="Times New Roman" panose="02020603050405020304" pitchFamily="18" charset="0"/>
                <a:cs typeface="Times New Roman" panose="02020603050405020304" pitchFamily="18" charset="0"/>
              </a:rPr>
              <a:t>st</a:t>
            </a:r>
            <a:r>
              <a:rPr lang="en-US" b="1" dirty="0" smtClean="0">
                <a:solidFill>
                  <a:srgbClr val="0070C0"/>
                </a:solidFill>
                <a:latin typeface="Times New Roman" panose="02020603050405020304" pitchFamily="18" charset="0"/>
                <a:cs typeface="Times New Roman" panose="02020603050405020304" pitchFamily="18" charset="0"/>
              </a:rPr>
              <a:t> semester, 2018-2019</a:t>
            </a:r>
            <a:endParaRPr lang="en-US" b="1" dirty="0">
              <a:solidFill>
                <a:srgbClr val="0070C0"/>
              </a:solidFill>
              <a:latin typeface="Times New Roman" panose="02020603050405020304" pitchFamily="18" charset="0"/>
              <a:cs typeface="Times New Roman" panose="02020603050405020304" pitchFamily="18" charset="0"/>
            </a:endParaRPr>
          </a:p>
        </p:txBody>
      </p:sp>
      <p:pic>
        <p:nvPicPr>
          <p:cNvPr id="6" name="Picture 2" descr="E:\Al-Karkh University\College of Science\Medical Physics Department\الفيزياء الطبية\شعا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7603" y="65520"/>
            <a:ext cx="631826" cy="63439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762000" y="838200"/>
            <a:ext cx="75438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43400" y="852055"/>
            <a:ext cx="4766970" cy="28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78" y="1371600"/>
            <a:ext cx="4171122"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09800"/>
            <a:ext cx="44196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417" y="3124200"/>
            <a:ext cx="37421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4800600"/>
            <a:ext cx="2422187"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0" y="4800600"/>
            <a:ext cx="2133600"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Packing Fraction</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7195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TotalTime>
  <Words>271</Words>
  <Application>Microsoft Office PowerPoint</Application>
  <PresentationFormat>On-screen Show (4:3)</PresentationFormat>
  <Paragraphs>67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Algerian</vt:lpstr>
      <vt:lpstr>Arial</vt:lpstr>
      <vt:lpstr>Calibri</vt:lpstr>
      <vt:lpstr>Cambria Math</vt:lpstr>
      <vt:lpstr>Times New Roman</vt:lpstr>
      <vt:lpstr>Office Theme</vt:lpstr>
      <vt:lpstr>Materials Science and Nanotechnology</vt:lpstr>
      <vt:lpstr> Nanomaterials </vt:lpstr>
      <vt:lpstr>PowerPoint Presentation</vt:lpstr>
      <vt:lpstr>Nanoparticles and color</vt:lpstr>
      <vt:lpstr>surface to volume ratio</vt:lpstr>
      <vt:lpstr> Nanomaterials: Structural properties  </vt:lpstr>
      <vt:lpstr> Nanomaterials </vt:lpstr>
      <vt:lpstr> Nanomaterials </vt:lpstr>
      <vt:lpstr> Nanomaterials </vt:lpstr>
      <vt:lpstr>Unit cell</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Ali-Al-jabiry</dc:creator>
  <cp:lastModifiedBy>Medical Physics</cp:lastModifiedBy>
  <cp:revision>43</cp:revision>
  <dcterms:created xsi:type="dcterms:W3CDTF">2006-08-16T00:00:00Z</dcterms:created>
  <dcterms:modified xsi:type="dcterms:W3CDTF">2019-01-14T09:27:14Z</dcterms:modified>
</cp:coreProperties>
</file>